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259" r:id="rId4"/>
    <p:sldId id="261" r:id="rId5"/>
    <p:sldId id="262" r:id="rId6"/>
    <p:sldId id="278" r:id="rId7"/>
    <p:sldId id="292" r:id="rId8"/>
    <p:sldId id="263" r:id="rId9"/>
    <p:sldId id="276" r:id="rId10"/>
    <p:sldId id="264" r:id="rId11"/>
    <p:sldId id="265" r:id="rId12"/>
    <p:sldId id="277" r:id="rId13"/>
    <p:sldId id="303" r:id="rId14"/>
    <p:sldId id="266" r:id="rId15"/>
    <p:sldId id="300" r:id="rId16"/>
    <p:sldId id="293" r:id="rId17"/>
    <p:sldId id="299" r:id="rId18"/>
    <p:sldId id="294" r:id="rId19"/>
    <p:sldId id="295" r:id="rId20"/>
    <p:sldId id="296" r:id="rId21"/>
    <p:sldId id="297" r:id="rId22"/>
    <p:sldId id="298" r:id="rId23"/>
    <p:sldId id="284" r:id="rId24"/>
    <p:sldId id="271" r:id="rId25"/>
    <p:sldId id="279" r:id="rId26"/>
    <p:sldId id="285" r:id="rId27"/>
    <p:sldId id="291" r:id="rId28"/>
    <p:sldId id="288" r:id="rId29"/>
    <p:sldId id="301" r:id="rId30"/>
    <p:sldId id="281" r:id="rId31"/>
    <p:sldId id="302" r:id="rId32"/>
    <p:sldId id="282" r:id="rId33"/>
    <p:sldId id="283" r:id="rId34"/>
    <p:sldId id="280" r:id="rId35"/>
    <p:sldId id="274" r:id="rId36"/>
    <p:sldId id="275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http://en.wikipedia.org/wiki/Object_database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3CD9D-5BD4-46FB-942D-E878C42F68E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http://nosql.mypopescu.com/post/1016366403/nosql-guide-for-beginners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3CD9D-5BD4-46FB-942D-E878C42F68E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0110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typy hran</a:t>
            </a:r>
          </a:p>
          <a:p>
            <a:pPr fontAlgn="base"/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neorientovaná hrana – neuspořádaná dvojice vrcholů, která nemá určený směr průchodu a hranou lze procházet oběma směry</a:t>
            </a:r>
          </a:p>
          <a:p>
            <a:pPr fontAlgn="base"/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orientovaná hrana – uspořádaná dvojice vrcholů, která má určený směr průchodu a hranou lze procházet pouze vyznačeným směrem</a:t>
            </a:r>
          </a:p>
          <a:p>
            <a:pPr fontAlgn="base"/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násobné hrany – více hran spojujících stejné vrcholy</a:t>
            </a:r>
          </a:p>
          <a:p>
            <a:pPr fontAlgn="base"/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smyčka – hrana vedoucí z vrcholu do téhož vrcholu, tedy do sebe samotné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http://www.computerweekly.com/feature/Whiteboard-it-the-power-of-graph-databases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1260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gdata-madesimple.com/a-deep-dive-into-nosql-a-complete-list-of-nosql-databas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orcelli.com.br/2010/08/nosql-for-beginne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edis.io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mongodb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d/Object-Oriented_Mode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xist.sourceforge.net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11 – </a:t>
            </a:r>
            <a:r>
              <a:rPr lang="cs-CZ" sz="1600" dirty="0" err="1" smtClean="0"/>
              <a:t>NoSQL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</a:t>
            </a:r>
            <a:r>
              <a:rPr lang="cs-CZ" dirty="0" err="1" smtClean="0"/>
              <a:t>NoSQL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Vzrůstající objem dat</a:t>
            </a:r>
          </a:p>
          <a:p>
            <a:r>
              <a:rPr lang="cs-CZ" dirty="0" smtClean="0"/>
              <a:t>Rostoucí propojitelnost dat</a:t>
            </a:r>
          </a:p>
          <a:p>
            <a:r>
              <a:rPr lang="cs-CZ" dirty="0" smtClean="0"/>
              <a:t>Ztráta předvídatelné architektury</a:t>
            </a:r>
          </a:p>
          <a:p>
            <a:r>
              <a:rPr lang="cs-CZ" dirty="0" smtClean="0"/>
              <a:t>Současná architektura aplikací</a:t>
            </a:r>
          </a:p>
          <a:p>
            <a:r>
              <a:rPr lang="cs-CZ" dirty="0" smtClean="0"/>
              <a:t>ACID zbytečně restriktivní</a:t>
            </a:r>
          </a:p>
          <a:p>
            <a:r>
              <a:rPr lang="cs-CZ" dirty="0" smtClean="0"/>
              <a:t>Neznáme dopředu přesnou strukturu dat</a:t>
            </a:r>
          </a:p>
          <a:p>
            <a:r>
              <a:rPr lang="cs-CZ" dirty="0" smtClean="0"/>
              <a:t>Výpadek je normální a umíme na něho reagovat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7960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nepoužívat </a:t>
            </a:r>
            <a:r>
              <a:rPr lang="cs-CZ" dirty="0" err="1" smtClean="0"/>
              <a:t>NoSQL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Potřebuji-li transakce</a:t>
            </a:r>
          </a:p>
          <a:p>
            <a:r>
              <a:rPr lang="cs-CZ" dirty="0" smtClean="0"/>
              <a:t>Chci mít pevnou strukturu (schéma)</a:t>
            </a:r>
          </a:p>
          <a:p>
            <a:r>
              <a:rPr lang="cs-CZ" dirty="0" smtClean="0"/>
              <a:t>Potřebuji </a:t>
            </a:r>
            <a:r>
              <a:rPr lang="cs-CZ" smtClean="0"/>
              <a:t>spojovat tabulky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38801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</a:t>
            </a:r>
            <a:r>
              <a:rPr lang="cs-CZ" dirty="0" err="1" smtClean="0"/>
              <a:t>noSql</a:t>
            </a:r>
            <a:r>
              <a:rPr lang="cs-CZ" dirty="0" smtClean="0"/>
              <a:t> databází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Dokumentové databáze </a:t>
            </a:r>
            <a:r>
              <a:rPr lang="cs-CZ" b="1" dirty="0" smtClean="0"/>
              <a:t>(</a:t>
            </a:r>
            <a:r>
              <a:rPr lang="cs-CZ" b="1" dirty="0" err="1" smtClean="0"/>
              <a:t>Document</a:t>
            </a:r>
            <a:r>
              <a:rPr lang="cs-CZ" b="1" dirty="0" smtClean="0"/>
              <a:t> </a:t>
            </a:r>
            <a:r>
              <a:rPr lang="cs-CZ" b="1" dirty="0" err="1" smtClean="0"/>
              <a:t>stored</a:t>
            </a:r>
            <a:r>
              <a:rPr lang="cs-CZ" b="1" dirty="0" smtClean="0"/>
              <a:t>) </a:t>
            </a:r>
            <a:r>
              <a:rPr lang="cs-CZ" dirty="0" smtClean="0"/>
              <a:t>– místo s řádkem pracují s dokumentem</a:t>
            </a:r>
          </a:p>
          <a:p>
            <a:pPr lvl="1"/>
            <a:r>
              <a:rPr lang="cs-CZ" dirty="0" err="1" smtClean="0"/>
              <a:t>CouchDB</a:t>
            </a:r>
            <a:r>
              <a:rPr lang="cs-CZ" dirty="0" smtClean="0"/>
              <a:t>, </a:t>
            </a:r>
            <a:r>
              <a:rPr lang="cs-CZ" dirty="0" err="1" smtClean="0"/>
              <a:t>MongoDB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Databáze klíč – hodnota </a:t>
            </a:r>
            <a:r>
              <a:rPr lang="cs-CZ" b="1" dirty="0" smtClean="0"/>
              <a:t>(</a:t>
            </a:r>
            <a:r>
              <a:rPr lang="cs-CZ" b="1" dirty="0" err="1"/>
              <a:t>K</a:t>
            </a:r>
            <a:r>
              <a:rPr lang="cs-CZ" b="1" dirty="0" err="1" smtClean="0"/>
              <a:t>ey-value</a:t>
            </a:r>
            <a:r>
              <a:rPr lang="cs-CZ" b="1" dirty="0" smtClean="0"/>
              <a:t>)</a:t>
            </a:r>
            <a:r>
              <a:rPr lang="cs-CZ" dirty="0" smtClean="0"/>
              <a:t>; důraz na rychlost</a:t>
            </a:r>
          </a:p>
          <a:p>
            <a:pPr lvl="1"/>
            <a:r>
              <a:rPr lang="cs-CZ" dirty="0" err="1" smtClean="0"/>
              <a:t>Memcached</a:t>
            </a:r>
            <a:r>
              <a:rPr lang="cs-CZ" dirty="0" smtClean="0"/>
              <a:t>, </a:t>
            </a:r>
            <a:r>
              <a:rPr lang="cs-CZ" dirty="0" err="1" smtClean="0"/>
              <a:t>Riak</a:t>
            </a:r>
            <a:r>
              <a:rPr lang="cs-CZ" dirty="0" smtClean="0"/>
              <a:t>, </a:t>
            </a:r>
            <a:r>
              <a:rPr lang="cs-CZ" dirty="0" err="1" smtClean="0"/>
              <a:t>Redis</a:t>
            </a:r>
            <a:r>
              <a:rPr lang="cs-CZ" dirty="0" smtClean="0"/>
              <a:t>, </a:t>
            </a:r>
            <a:r>
              <a:rPr lang="cs-CZ" dirty="0" err="1" smtClean="0"/>
              <a:t>Cassandra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Sloupcové databáze </a:t>
            </a:r>
            <a:r>
              <a:rPr lang="cs-CZ" b="1" dirty="0" smtClean="0"/>
              <a:t>(</a:t>
            </a:r>
            <a:r>
              <a:rPr lang="cs-CZ" b="1" dirty="0" err="1" smtClean="0"/>
              <a:t>Column</a:t>
            </a:r>
            <a:r>
              <a:rPr lang="cs-CZ" b="1" dirty="0" smtClean="0"/>
              <a:t>)</a:t>
            </a:r>
            <a:r>
              <a:rPr lang="cs-CZ" dirty="0" smtClean="0"/>
              <a:t> – data se ukládají do sloupců, lze je přidávat, vhodné pro datové sklady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Grafové</a:t>
            </a:r>
            <a:r>
              <a:rPr lang="cs-CZ" b="1" dirty="0" smtClean="0"/>
              <a:t> (</a:t>
            </a:r>
            <a:r>
              <a:rPr lang="cs-CZ" b="1" dirty="0" err="1" smtClean="0"/>
              <a:t>Graph</a:t>
            </a:r>
            <a:r>
              <a:rPr lang="cs-CZ" b="1" dirty="0" smtClean="0"/>
              <a:t> database) – </a:t>
            </a:r>
            <a:r>
              <a:rPr lang="cs-CZ" dirty="0" smtClean="0"/>
              <a:t>uzly a hrany – vztahy mezi sousedy – nalezení souvislostí</a:t>
            </a:r>
            <a:endParaRPr lang="cs-CZ" b="1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72177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2143125"/>
            <a:ext cx="87439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187624" y="566124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</a:t>
            </a:r>
            <a:r>
              <a:rPr lang="cs-CZ" dirty="0" smtClean="0"/>
              <a:t>: </a:t>
            </a:r>
            <a:r>
              <a:rPr lang="cs-CZ" dirty="0" smtClean="0"/>
              <a:t> </a:t>
            </a:r>
            <a:r>
              <a:rPr lang="cs-CZ" dirty="0" smtClean="0"/>
              <a:t>http://www.</a:t>
            </a:r>
            <a:r>
              <a:rPr lang="cs-CZ" dirty="0" err="1" smtClean="0"/>
              <a:t>datastax.com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CouchDB</a:t>
            </a:r>
            <a:endParaRPr lang="cs-CZ" dirty="0" smtClean="0"/>
          </a:p>
          <a:p>
            <a:r>
              <a:rPr lang="cs-CZ" dirty="0" err="1" smtClean="0"/>
              <a:t>Cassandra</a:t>
            </a:r>
            <a:endParaRPr lang="cs-CZ" dirty="0" smtClean="0"/>
          </a:p>
          <a:p>
            <a:r>
              <a:rPr lang="cs-CZ" dirty="0" err="1" smtClean="0"/>
              <a:t>MongoDB</a:t>
            </a:r>
            <a:endParaRPr lang="cs-CZ" dirty="0" smtClean="0"/>
          </a:p>
          <a:p>
            <a:r>
              <a:rPr lang="cs-CZ" dirty="0" err="1" smtClean="0"/>
              <a:t>Redis</a:t>
            </a:r>
            <a:endParaRPr lang="cs-CZ" dirty="0" smtClean="0"/>
          </a:p>
          <a:p>
            <a:r>
              <a:rPr lang="cs-CZ" dirty="0" err="1" smtClean="0"/>
              <a:t>MemCache</a:t>
            </a:r>
            <a:endParaRPr lang="cs-CZ" dirty="0" smtClean="0"/>
          </a:p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BigTable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http://bigdata-madesimple.com/a-deep-dive-into-nosql-a-complete-list-of-nosql-databases/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486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NoSQL guide for beginner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1040"/>
            <a:ext cx="7632848" cy="4134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841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Key-value</a:t>
            </a:r>
            <a:r>
              <a:rPr lang="cs-CZ" dirty="0" smtClean="0"/>
              <a:t>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Asociativní pole nebo </a:t>
            </a:r>
            <a:r>
              <a:rPr lang="cs-CZ" dirty="0" err="1" smtClean="0"/>
              <a:t>hashovací</a:t>
            </a:r>
            <a:r>
              <a:rPr lang="cs-CZ" dirty="0" smtClean="0"/>
              <a:t> tabulka s ukládáním hodnot podle unikátního klíče; jmenné prostory pro oddělení dat </a:t>
            </a:r>
          </a:p>
          <a:p>
            <a:r>
              <a:rPr lang="cs-CZ" dirty="0" err="1" smtClean="0"/>
              <a:t>Serializovaná</a:t>
            </a:r>
            <a:r>
              <a:rPr lang="cs-CZ" dirty="0" smtClean="0"/>
              <a:t> </a:t>
            </a:r>
            <a:r>
              <a:rPr lang="cs-CZ" dirty="0" err="1" smtClean="0"/>
              <a:t>dats</a:t>
            </a:r>
            <a:r>
              <a:rPr lang="cs-CZ" dirty="0" smtClean="0"/>
              <a:t> (protokoly </a:t>
            </a:r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Thrift</a:t>
            </a:r>
            <a:r>
              <a:rPr lang="cs-CZ" dirty="0" smtClean="0"/>
              <a:t>, </a:t>
            </a:r>
            <a:r>
              <a:rPr lang="cs-CZ" dirty="0" err="1" smtClean="0"/>
              <a:t>Protocol</a:t>
            </a:r>
            <a:r>
              <a:rPr lang="cs-CZ" dirty="0" smtClean="0"/>
              <a:t> </a:t>
            </a:r>
            <a:r>
              <a:rPr lang="cs-CZ" dirty="0" err="1" smtClean="0"/>
              <a:t>Buffers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Rychlé vytvoření, rychlost práce s daty</a:t>
            </a:r>
          </a:p>
          <a:p>
            <a:r>
              <a:rPr lang="cs-CZ" dirty="0" smtClean="0"/>
              <a:t>Základní API – operace GET, PUT, DELETE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07910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Redis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Open-</a:t>
            </a:r>
            <a:r>
              <a:rPr lang="cs-CZ" dirty="0" err="1" smtClean="0"/>
              <a:t>source</a:t>
            </a:r>
            <a:endParaRPr lang="cs-CZ" dirty="0" smtClean="0"/>
          </a:p>
          <a:p>
            <a:r>
              <a:rPr lang="cs-CZ" dirty="0" smtClean="0"/>
              <a:t>BSD licence</a:t>
            </a:r>
          </a:p>
          <a:p>
            <a:r>
              <a:rPr lang="cs-CZ" dirty="0" smtClean="0"/>
              <a:t>In-</a:t>
            </a:r>
            <a:r>
              <a:rPr lang="cs-CZ" dirty="0" err="1" smtClean="0"/>
              <a:t>memory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http://redis.io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49797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Datový model „dokument“ – datová struktura se </a:t>
            </a:r>
            <a:r>
              <a:rPr lang="cs-CZ" dirty="0" err="1" smtClean="0"/>
              <a:t>samopopisným</a:t>
            </a:r>
            <a:r>
              <a:rPr lang="cs-CZ" dirty="0" smtClean="0"/>
              <a:t> charakterem</a:t>
            </a:r>
          </a:p>
          <a:p>
            <a:r>
              <a:rPr lang="cs-CZ" dirty="0" smtClean="0"/>
              <a:t>Dokumenty používají pro ukládání dat i pro komunikaci s klienty</a:t>
            </a:r>
          </a:p>
          <a:p>
            <a:r>
              <a:rPr lang="cs-CZ" dirty="0" smtClean="0"/>
              <a:t>Relační i objektové mapování</a:t>
            </a:r>
          </a:p>
          <a:p>
            <a:r>
              <a:rPr lang="cs-CZ" dirty="0" smtClean="0"/>
              <a:t>Vhodné pro úlohy, kde je vazba na reálné měnící se dokumenty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86511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MapReduce</a:t>
            </a:r>
            <a:r>
              <a:rPr lang="cs-CZ" dirty="0" smtClean="0"/>
              <a:t> – algoritmus k výpočtu pohledu, klient-server, dotazy</a:t>
            </a:r>
          </a:p>
          <a:p>
            <a:r>
              <a:rPr lang="cs-CZ" b="1" dirty="0" smtClean="0"/>
              <a:t>B- </a:t>
            </a:r>
            <a:r>
              <a:rPr lang="cs-CZ" b="1" dirty="0" err="1" smtClean="0"/>
              <a:t>tree</a:t>
            </a:r>
            <a:r>
              <a:rPr lang="cs-CZ" b="1" dirty="0" smtClean="0"/>
              <a:t> </a:t>
            </a:r>
            <a:r>
              <a:rPr lang="cs-CZ" dirty="0" smtClean="0"/>
              <a:t>– struktura</a:t>
            </a:r>
          </a:p>
          <a:p>
            <a:r>
              <a:rPr lang="cs-CZ" b="1" dirty="0" smtClean="0"/>
              <a:t>JSON</a:t>
            </a:r>
            <a:r>
              <a:rPr lang="cs-CZ" dirty="0" smtClean="0"/>
              <a:t> (</a:t>
            </a:r>
            <a:r>
              <a:rPr lang="cs-CZ" dirty="0" err="1" smtClean="0"/>
              <a:t>JavaScript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Notation</a:t>
            </a:r>
            <a:r>
              <a:rPr lang="cs-CZ" dirty="0" smtClean="0"/>
              <a:t>) – zápis krátkých strukturovaných zpráv pro výměnu dat mezi aplikacemi (alternativa k XML)</a:t>
            </a:r>
          </a:p>
          <a:p>
            <a:r>
              <a:rPr lang="cs-CZ" b="1" dirty="0" smtClean="0"/>
              <a:t>BSON </a:t>
            </a:r>
            <a:r>
              <a:rPr lang="cs-CZ" dirty="0" smtClean="0"/>
              <a:t>– </a:t>
            </a:r>
            <a:r>
              <a:rPr lang="cs-CZ" dirty="0" err="1" smtClean="0"/>
              <a:t>Binary</a:t>
            </a:r>
            <a:r>
              <a:rPr lang="cs-CZ" dirty="0" smtClean="0"/>
              <a:t> JSON (http://bsonspec.org/)</a:t>
            </a:r>
          </a:p>
        </p:txBody>
      </p:sp>
    </p:spTree>
    <p:extLst>
      <p:ext uri="{BB962C8B-B14F-4D97-AF65-F5344CB8AC3E}">
        <p14:creationId xmlns="" xmlns:p14="http://schemas.microsoft.com/office/powerpoint/2010/main" val="361769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Objektové </a:t>
            </a:r>
            <a:r>
              <a:rPr lang="cs-CZ" dirty="0" err="1" smtClean="0"/>
              <a:t>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jsou reprezentovány ve formě objektů jako u OO programování</a:t>
            </a:r>
          </a:p>
          <a:p>
            <a:r>
              <a:rPr lang="cs-CZ" dirty="0" smtClean="0"/>
              <a:t>OQL –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smtClean="0"/>
              <a:t>Rychlejší přístup na data, protože oproti relačním není třeba vytvářet </a:t>
            </a:r>
            <a:r>
              <a:rPr lang="cs-CZ" dirty="0" err="1" smtClean="0"/>
              <a:t>join</a:t>
            </a:r>
            <a:r>
              <a:rPr lang="cs-CZ" dirty="0" smtClean="0"/>
              <a:t> spojení</a:t>
            </a:r>
          </a:p>
          <a:p>
            <a:r>
              <a:rPr lang="cs-CZ" dirty="0" smtClean="0"/>
              <a:t>Programovací jazyky a definice databázových objektů používají stejné struktury</a:t>
            </a:r>
          </a:p>
          <a:p>
            <a:r>
              <a:rPr lang="en-US" b="1" dirty="0" smtClean="0"/>
              <a:t>Object Data Management Group</a:t>
            </a:r>
            <a:r>
              <a:rPr lang="en-US" dirty="0" smtClean="0"/>
              <a:t> (</a:t>
            </a:r>
            <a:r>
              <a:rPr lang="en-US" b="1" dirty="0" smtClean="0"/>
              <a:t>ODMG</a:t>
            </a:r>
            <a:r>
              <a:rPr lang="en-US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5260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JSON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 smtClean="0"/>
              <a:t>JavaScript</a:t>
            </a:r>
            <a:r>
              <a:rPr lang="cs-CZ" i="1" dirty="0" smtClean="0"/>
              <a:t> </a:t>
            </a:r>
            <a:r>
              <a:rPr lang="cs-CZ" i="1" dirty="0" err="1" smtClean="0"/>
              <a:t>Object</a:t>
            </a:r>
            <a:r>
              <a:rPr lang="cs-CZ" i="1" dirty="0" smtClean="0"/>
              <a:t> </a:t>
            </a:r>
            <a:r>
              <a:rPr lang="cs-CZ" i="1" dirty="0" err="1" smtClean="0"/>
              <a:t>Notification</a:t>
            </a:r>
            <a:endParaRPr lang="cs-CZ" i="1" dirty="0" smtClean="0"/>
          </a:p>
          <a:p>
            <a:r>
              <a:rPr lang="cs-CZ" dirty="0" smtClean="0"/>
              <a:t>JSON - odlehčený formát pro výměnu dat</a:t>
            </a:r>
          </a:p>
          <a:p>
            <a:pPr lvl="1"/>
            <a:r>
              <a:rPr lang="cs-CZ" dirty="0" smtClean="0"/>
              <a:t>Kolekce párů název/hodnota. </a:t>
            </a:r>
          </a:p>
          <a:p>
            <a:pPr lvl="1"/>
            <a:r>
              <a:rPr lang="cs-CZ" dirty="0" smtClean="0"/>
              <a:t>4 datové typy (řetězec, číslo, logická hodnota, </a:t>
            </a:r>
            <a:r>
              <a:rPr lang="cs-CZ" dirty="0" err="1" smtClean="0"/>
              <a:t>null</a:t>
            </a:r>
            <a:r>
              <a:rPr lang="cs-CZ" dirty="0" smtClean="0"/>
              <a:t>) a dva strukturované (objekt</a:t>
            </a:r>
            <a:r>
              <a:rPr lang="cs-CZ" smtClean="0"/>
              <a:t>, pole)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Výhody</a:t>
            </a:r>
          </a:p>
          <a:p>
            <a:pPr lvl="1"/>
            <a:r>
              <a:rPr lang="cs-CZ" dirty="0" smtClean="0"/>
              <a:t>Rychlá práce s velkým objemem dat</a:t>
            </a:r>
          </a:p>
          <a:p>
            <a:pPr lvl="1"/>
            <a:r>
              <a:rPr lang="cs-CZ" dirty="0" smtClean="0"/>
              <a:t>Jednoduchost; knihovny pro různé jazyky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77419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JSON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json 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534025" cy="4838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006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BSON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4034" name="Picture 2" descr="Výsledek obrázku pro bson 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8366719" cy="41833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7194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CouchDB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Open </a:t>
            </a:r>
            <a:r>
              <a:rPr lang="cs-CZ" dirty="0" err="1" smtClean="0"/>
              <a:t>source</a:t>
            </a:r>
            <a:r>
              <a:rPr lang="cs-CZ" dirty="0" smtClean="0"/>
              <a:t>, dokumentově orientovaná </a:t>
            </a:r>
            <a:r>
              <a:rPr lang="cs-CZ" dirty="0" err="1" smtClean="0"/>
              <a:t>db</a:t>
            </a:r>
            <a:endParaRPr lang="cs-CZ" dirty="0" smtClean="0"/>
          </a:p>
          <a:p>
            <a:r>
              <a:rPr lang="cs-CZ" dirty="0" smtClean="0"/>
              <a:t>2005, </a:t>
            </a:r>
            <a:r>
              <a:rPr lang="cs-CZ" dirty="0" err="1" smtClean="0"/>
              <a:t>Damien</a:t>
            </a:r>
            <a:r>
              <a:rPr lang="cs-CZ" dirty="0" smtClean="0"/>
              <a:t> </a:t>
            </a:r>
            <a:r>
              <a:rPr lang="cs-CZ" dirty="0" err="1" smtClean="0"/>
              <a:t>Katz</a:t>
            </a:r>
            <a:r>
              <a:rPr lang="cs-CZ" dirty="0" smtClean="0"/>
              <a:t>, </a:t>
            </a:r>
            <a:r>
              <a:rPr lang="cs-CZ" dirty="0" err="1" smtClean="0"/>
              <a:t>Erlang</a:t>
            </a:r>
            <a:endParaRPr lang="cs-CZ" dirty="0" smtClean="0"/>
          </a:p>
          <a:p>
            <a:r>
              <a:rPr lang="cs-CZ" dirty="0" err="1" smtClean="0"/>
              <a:t>Apache</a:t>
            </a:r>
            <a:r>
              <a:rPr lang="cs-CZ" dirty="0" smtClean="0"/>
              <a:t> Software </a:t>
            </a:r>
            <a:r>
              <a:rPr lang="cs-CZ" dirty="0" err="1" smtClean="0"/>
              <a:t>Foundation</a:t>
            </a:r>
            <a:endParaRPr lang="cs-CZ" dirty="0" smtClean="0"/>
          </a:p>
          <a:p>
            <a:r>
              <a:rPr lang="cs-CZ" dirty="0" smtClean="0"/>
              <a:t>Kolekce JSON dokumentů, dotazy prostřednictvím pohledů</a:t>
            </a:r>
          </a:p>
          <a:p>
            <a:r>
              <a:rPr lang="cs-CZ" dirty="0" smtClean="0"/>
              <a:t>Obousměrná replikace, offline provoz</a:t>
            </a:r>
          </a:p>
          <a:p>
            <a:r>
              <a:rPr lang="cs-CZ" dirty="0" err="1" smtClean="0"/>
              <a:t>RESTful</a:t>
            </a:r>
            <a:r>
              <a:rPr lang="cs-CZ" dirty="0" smtClean="0"/>
              <a:t> http API</a:t>
            </a:r>
          </a:p>
          <a:p>
            <a:r>
              <a:rPr lang="cs-CZ" dirty="0" err="1" smtClean="0"/>
              <a:t>Verzování</a:t>
            </a:r>
            <a:r>
              <a:rPr lang="cs-CZ" dirty="0" smtClean="0"/>
              <a:t> dokumentu při změně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CouchDB</a:t>
            </a:r>
            <a:r>
              <a:rPr lang="cs-CZ" dirty="0" smtClean="0"/>
              <a:t> – </a:t>
            </a:r>
            <a:r>
              <a:rPr lang="cs-CZ" dirty="0" err="1" smtClean="0"/>
              <a:t>Futon</a:t>
            </a:r>
            <a:r>
              <a:rPr lang="cs-CZ" dirty="0" smtClean="0"/>
              <a:t> front-</a:t>
            </a:r>
            <a:r>
              <a:rPr lang="cs-CZ" dirty="0" err="1" smtClean="0"/>
              <a:t>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C:\Users\Mentoss\Documents\My Dropbox\VSB\bakalářka\nova-Fut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848872" cy="420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11605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MongoDB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pl-PL" dirty="0" smtClean="0"/>
              <a:t>MongoDB - dokumentová databáze, 10gen</a:t>
            </a:r>
          </a:p>
          <a:p>
            <a:r>
              <a:rPr lang="pl-PL" dirty="0" smtClean="0"/>
              <a:t>Vytvořena v C++</a:t>
            </a:r>
          </a:p>
          <a:p>
            <a:r>
              <a:rPr lang="pl-PL" dirty="0" smtClean="0"/>
              <a:t>Data jsou ve formátu BSON</a:t>
            </a:r>
          </a:p>
          <a:p>
            <a:r>
              <a:rPr lang="pl-PL" dirty="0" smtClean="0">
                <a:hlinkClick r:id="rId2"/>
              </a:rPr>
              <a:t>www.mongodb.org</a:t>
            </a:r>
            <a:endParaRPr lang="pl-PL" dirty="0" smtClean="0"/>
          </a:p>
          <a:p>
            <a:r>
              <a:rPr lang="pl-PL" dirty="0" smtClean="0"/>
              <a:t>eBay, SourceForge, New York Times, Craiglist...</a:t>
            </a:r>
            <a:endParaRPr lang="cs-CZ" dirty="0"/>
          </a:p>
        </p:txBody>
      </p:sp>
      <p:pic>
        <p:nvPicPr>
          <p:cNvPr id="1026" name="Picture 2" descr="Mongo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97152"/>
            <a:ext cx="50006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MongoDB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</a:p>
          <a:p>
            <a:r>
              <a:rPr lang="cs-CZ" dirty="0" smtClean="0"/>
              <a:t>Ad-hoc dotazy</a:t>
            </a:r>
          </a:p>
          <a:p>
            <a:r>
              <a:rPr lang="cs-CZ" dirty="0" smtClean="0"/>
              <a:t>Replikace</a:t>
            </a:r>
          </a:p>
          <a:p>
            <a:r>
              <a:rPr lang="cs-CZ" dirty="0" smtClean="0"/>
              <a:t>Vyvažování zátěže – </a:t>
            </a:r>
            <a:r>
              <a:rPr lang="cs-CZ" dirty="0" err="1" smtClean="0"/>
              <a:t>sharding</a:t>
            </a:r>
            <a:r>
              <a:rPr lang="cs-CZ" dirty="0" smtClean="0"/>
              <a:t>  -možnost běhu na více serverech</a:t>
            </a:r>
          </a:p>
          <a:p>
            <a:r>
              <a:rPr lang="cs-CZ" dirty="0" err="1" smtClean="0"/>
              <a:t>GridFS</a:t>
            </a:r>
            <a:r>
              <a:rPr lang="cs-CZ" dirty="0" smtClean="0"/>
              <a:t> – možnost použít jako souborový systém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MongoDB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6082" name="Picture 2" descr="Výsledek obrázku pro mongo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8168833" cy="2769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</a:t>
            </a:r>
            <a:r>
              <a:rPr lang="cs-CZ" dirty="0" err="1" smtClean="0"/>
              <a:t>db</a:t>
            </a:r>
            <a:r>
              <a:rPr lang="cs-CZ" dirty="0" smtClean="0"/>
              <a:t> x </a:t>
            </a:r>
            <a:r>
              <a:rPr lang="cs-CZ" dirty="0" err="1" smtClean="0"/>
              <a:t>MongoDB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5058" name="Picture 2" descr="Storage and querying of data in relational databases vs MongoDB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7332306" cy="4399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Sloupcové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2008, Google – datový model </a:t>
            </a:r>
            <a:r>
              <a:rPr lang="cs-CZ" dirty="0" err="1" smtClean="0"/>
              <a:t>BigTable</a:t>
            </a:r>
            <a:endParaRPr lang="cs-CZ" dirty="0" smtClean="0"/>
          </a:p>
          <a:p>
            <a:r>
              <a:rPr lang="cs-CZ" dirty="0" err="1" smtClean="0"/>
              <a:t>Cassandra</a:t>
            </a:r>
            <a:r>
              <a:rPr lang="cs-CZ" dirty="0" smtClean="0"/>
              <a:t>, </a:t>
            </a:r>
            <a:r>
              <a:rPr lang="cs-CZ" dirty="0" err="1" smtClean="0"/>
              <a:t>HBase</a:t>
            </a:r>
            <a:endParaRPr lang="cs-CZ" dirty="0" smtClean="0"/>
          </a:p>
          <a:p>
            <a:r>
              <a:rPr lang="cs-CZ" dirty="0" smtClean="0"/>
              <a:t>Datový model:</a:t>
            </a:r>
          </a:p>
          <a:p>
            <a:pPr lvl="1"/>
            <a:r>
              <a:rPr lang="cs-CZ" dirty="0" err="1" smtClean="0"/>
              <a:t>Row</a:t>
            </a:r>
            <a:r>
              <a:rPr lang="cs-CZ" dirty="0" smtClean="0"/>
              <a:t> (identifikovaný </a:t>
            </a:r>
            <a:r>
              <a:rPr lang="cs-CZ" dirty="0" err="1" smtClean="0"/>
              <a:t>Row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Má mnoho sloupců; každý má název, hodnotu a časové razítko</a:t>
            </a:r>
          </a:p>
          <a:p>
            <a:pPr lvl="1"/>
            <a:r>
              <a:rPr lang="cs-CZ" dirty="0" smtClean="0"/>
              <a:t>Sloupce mohou být sdruženy do rodin sloupců (</a:t>
            </a:r>
            <a:r>
              <a:rPr lang="cs-CZ" dirty="0" err="1" smtClean="0"/>
              <a:t>columns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), ty mohou obsahovat </a:t>
            </a:r>
            <a:r>
              <a:rPr lang="cs-CZ" dirty="0" err="1" smtClean="0"/>
              <a:t>superslopuce</a:t>
            </a:r>
            <a:r>
              <a:rPr lang="cs-CZ" dirty="0" smtClean="0"/>
              <a:t> -&gt; tabulková struktura</a:t>
            </a:r>
          </a:p>
          <a:p>
            <a:r>
              <a:rPr lang="cs-CZ" dirty="0" smtClean="0"/>
              <a:t>Některé </a:t>
            </a:r>
            <a:r>
              <a:rPr lang="cs-CZ" dirty="0" err="1" smtClean="0"/>
              <a:t>db</a:t>
            </a:r>
            <a:r>
              <a:rPr lang="cs-CZ" dirty="0" smtClean="0"/>
              <a:t> podporují SQL, některé jen JAVA API nebo </a:t>
            </a:r>
            <a:r>
              <a:rPr lang="cs-CZ" dirty="0" err="1" smtClean="0"/>
              <a:t>Hadoop</a:t>
            </a:r>
            <a:r>
              <a:rPr lang="cs-CZ" dirty="0" smtClean="0"/>
              <a:t> (</a:t>
            </a:r>
            <a:r>
              <a:rPr lang="cs-CZ" dirty="0" err="1" smtClean="0"/>
              <a:t>Hive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5111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Objektové databáze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6322" name="Picture 2" descr="File:Object-Oriented Mode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1117548"/>
            <a:ext cx="6600226" cy="4878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18180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Graf</a:t>
            </a:r>
            <a:r>
              <a:rPr lang="cs-CZ" dirty="0" smtClean="0"/>
              <a:t> - dvojice množin vrcholů (uzel, </a:t>
            </a:r>
            <a:r>
              <a:rPr lang="cs-CZ" dirty="0" err="1" smtClean="0"/>
              <a:t>Vertices</a:t>
            </a:r>
            <a:r>
              <a:rPr lang="cs-CZ" dirty="0" smtClean="0"/>
              <a:t>) a hran (vztahy mezi objekty, </a:t>
            </a:r>
            <a:r>
              <a:rPr lang="cs-CZ" dirty="0" err="1" smtClean="0"/>
              <a:t>Edges</a:t>
            </a:r>
            <a:r>
              <a:rPr lang="cs-CZ" dirty="0" smtClean="0"/>
              <a:t>, mají atributy)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Orientované, neorientované</a:t>
            </a:r>
          </a:p>
          <a:p>
            <a:r>
              <a:rPr lang="cs-CZ" dirty="0" smtClean="0"/>
              <a:t>Orientaci rozpoznáváme pomocí hran, které nám v grafu určují směr z daného vrcholu do dalšího</a:t>
            </a:r>
          </a:p>
          <a:p>
            <a:r>
              <a:rPr lang="cs-CZ" dirty="0" smtClean="0"/>
              <a:t>Strom - souvislý graf, který neobsahuje kružnice</a:t>
            </a:r>
          </a:p>
          <a:p>
            <a:r>
              <a:rPr lang="cs-CZ" dirty="0" smtClean="0"/>
              <a:t>Kořen stromu - nejvyšší uzel, který nemá žádného rodiče a je v grafu ojedinělý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graph database exa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524500" cy="3857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847311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vrchol obsahuje přímé odkazy na své sousedy</a:t>
            </a:r>
          </a:p>
          <a:p>
            <a:r>
              <a:rPr lang="cs-CZ" dirty="0" smtClean="0"/>
              <a:t>Nativně ukládají grafové struktury, přičemž se eliminují všechny nepříjemné problémy s pokusy uložit graf (strom) do relační databáze</a:t>
            </a:r>
          </a:p>
          <a:p>
            <a:r>
              <a:rPr lang="cs-CZ" dirty="0" smtClean="0"/>
              <a:t>Sociální sítě a projekty – propojenost mezi daty</a:t>
            </a:r>
          </a:p>
          <a:p>
            <a:r>
              <a:rPr lang="cs-CZ" dirty="0" smtClean="0"/>
              <a:t>Nejsou vhodné pro distribuovaná data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Traverzování</a:t>
            </a:r>
            <a:r>
              <a:rPr lang="cs-CZ" dirty="0" smtClean="0"/>
              <a:t> – návštěva všech vrcholů grafu</a:t>
            </a:r>
          </a:p>
          <a:p>
            <a:r>
              <a:rPr lang="cs-CZ" b="1" dirty="0" smtClean="0"/>
              <a:t>Sociogram</a:t>
            </a:r>
            <a:r>
              <a:rPr lang="cs-CZ" dirty="0" smtClean="0"/>
              <a:t> – grafické znázornění sociálních vztahů</a:t>
            </a:r>
          </a:p>
          <a:p>
            <a:pPr lvl="1"/>
            <a:r>
              <a:rPr lang="cs-CZ" dirty="0" smtClean="0"/>
              <a:t>http://obchodni-rejstrik.podnikani.cz/</a:t>
            </a:r>
          </a:p>
          <a:p>
            <a:r>
              <a:rPr lang="cs-CZ" b="1" dirty="0" err="1" smtClean="0"/>
              <a:t>Interest</a:t>
            </a:r>
            <a:r>
              <a:rPr lang="cs-CZ" b="1" dirty="0" smtClean="0"/>
              <a:t> </a:t>
            </a:r>
            <a:r>
              <a:rPr lang="cs-CZ" b="1" dirty="0" err="1" smtClean="0"/>
              <a:t>graph</a:t>
            </a:r>
            <a:r>
              <a:rPr lang="cs-CZ" b="1" dirty="0" smtClean="0"/>
              <a:t> </a:t>
            </a:r>
            <a:r>
              <a:rPr lang="cs-CZ" dirty="0" smtClean="0"/>
              <a:t>– není požadována známost mezi uživateli, ale zda spolu něco sdílejí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Sones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r>
              <a:rPr lang="cs-CZ" dirty="0" smtClean="0"/>
              <a:t> DB</a:t>
            </a:r>
          </a:p>
          <a:p>
            <a:r>
              <a:rPr lang="cs-CZ" dirty="0" smtClean="0"/>
              <a:t>Allegro </a:t>
            </a:r>
            <a:r>
              <a:rPr lang="cs-CZ" dirty="0" err="1" smtClean="0"/>
              <a:t>Graph</a:t>
            </a:r>
            <a:endParaRPr lang="cs-CZ" dirty="0" smtClean="0"/>
          </a:p>
          <a:p>
            <a:r>
              <a:rPr lang="cs-CZ" dirty="0" smtClean="0"/>
              <a:t>Neo4j</a:t>
            </a:r>
          </a:p>
          <a:p>
            <a:r>
              <a:rPr lang="cs-CZ" dirty="0" err="1" smtClean="0"/>
              <a:t>FlockDB</a:t>
            </a:r>
            <a:endParaRPr lang="cs-CZ" dirty="0" smtClean="0"/>
          </a:p>
          <a:p>
            <a:r>
              <a:rPr lang="cs-CZ" dirty="0" err="1" smtClean="0"/>
              <a:t>InfiniteGraph</a:t>
            </a:r>
            <a:endParaRPr lang="cs-CZ" dirty="0" smtClean="0"/>
          </a:p>
          <a:p>
            <a:r>
              <a:rPr lang="cs-CZ" dirty="0" err="1" smtClean="0"/>
              <a:t>Sparksee</a:t>
            </a:r>
            <a:endParaRPr lang="cs-CZ" dirty="0" smtClean="0"/>
          </a:p>
          <a:p>
            <a:r>
              <a:rPr lang="cs-CZ" dirty="0" err="1" smtClean="0"/>
              <a:t>OrientDB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Nativní XML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Kolekce, XML schéma, pokročilý dotazovací jazyk </a:t>
            </a:r>
            <a:r>
              <a:rPr lang="cs-CZ" dirty="0" err="1" smtClean="0"/>
              <a:t>Xquery</a:t>
            </a:r>
            <a:r>
              <a:rPr lang="cs-CZ" dirty="0" smtClean="0"/>
              <a:t>, indexy</a:t>
            </a:r>
          </a:p>
          <a:p>
            <a:r>
              <a:rPr lang="cs-CZ" dirty="0" smtClean="0"/>
              <a:t>Použití – ukládání strukturovaných dokumentů s full-textovým vyhledáváním</a:t>
            </a:r>
          </a:p>
          <a:p>
            <a:r>
              <a:rPr lang="cs-CZ" dirty="0" err="1" smtClean="0"/>
              <a:t>eXist</a:t>
            </a:r>
            <a:r>
              <a:rPr lang="cs-CZ" dirty="0" smtClean="0"/>
              <a:t>	</a:t>
            </a:r>
          </a:p>
          <a:p>
            <a:pPr lvl="1"/>
            <a:r>
              <a:rPr lang="cs-CZ" dirty="0">
                <a:hlinkClick r:id="rId2"/>
              </a:rPr>
              <a:t>http://exist.sourceforge.net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Rozdělení</a:t>
            </a:r>
          </a:p>
          <a:p>
            <a:pPr lvl="1"/>
            <a:r>
              <a:rPr lang="cs-CZ" dirty="0"/>
              <a:t>zaměřené na data (</a:t>
            </a:r>
            <a:r>
              <a:rPr lang="cs-CZ" i="1" dirty="0"/>
              <a:t>data </a:t>
            </a:r>
            <a:r>
              <a:rPr lang="cs-CZ" i="1" dirty="0" err="1"/>
              <a:t>based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zaměřené na dokument (</a:t>
            </a:r>
            <a:r>
              <a:rPr lang="cs-CZ" i="1" dirty="0" err="1"/>
              <a:t>document</a:t>
            </a:r>
            <a:r>
              <a:rPr lang="cs-CZ" i="1" dirty="0"/>
              <a:t> </a:t>
            </a:r>
            <a:r>
              <a:rPr lang="cs-CZ" i="1" dirty="0" err="1"/>
              <a:t>based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05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Cloudové</a:t>
            </a:r>
            <a:r>
              <a:rPr lang="cs-CZ" dirty="0" smtClean="0"/>
              <a:t>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SQL Server Azure</a:t>
            </a:r>
          </a:p>
          <a:p>
            <a:r>
              <a:rPr lang="cs-CZ" dirty="0" err="1" smtClean="0"/>
              <a:t>BigTable</a:t>
            </a:r>
            <a:endParaRPr lang="cs-CZ" dirty="0" smtClean="0"/>
          </a:p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endParaRPr lang="cs-CZ" dirty="0" smtClean="0"/>
          </a:p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Hadoop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461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err="1" smtClean="0"/>
              <a:t>Query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r>
              <a:rPr lang="cs-CZ" dirty="0" smtClean="0"/>
              <a:t>Podobný SQL-92</a:t>
            </a:r>
          </a:p>
          <a:p>
            <a:r>
              <a:rPr lang="cs-CZ" dirty="0" smtClean="0"/>
              <a:t>Nezabývá se tvorbou datových struktur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228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Objektové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Caché</a:t>
            </a:r>
            <a:r>
              <a:rPr lang="cs-CZ" dirty="0" smtClean="0"/>
              <a:t> (</a:t>
            </a:r>
            <a:r>
              <a:rPr lang="cs-CZ" dirty="0" err="1" smtClean="0"/>
              <a:t>InterSystems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Gemstone</a:t>
            </a:r>
            <a:endParaRPr lang="cs-CZ" dirty="0" smtClean="0"/>
          </a:p>
          <a:p>
            <a:r>
              <a:rPr lang="cs-CZ" dirty="0" err="1" smtClean="0"/>
              <a:t>Objectivity</a:t>
            </a:r>
            <a:r>
              <a:rPr lang="cs-CZ" dirty="0" smtClean="0"/>
              <a:t>/DB</a:t>
            </a:r>
          </a:p>
          <a:p>
            <a:r>
              <a:rPr lang="cs-CZ" dirty="0" err="1" smtClean="0"/>
              <a:t>ObjectStore</a:t>
            </a:r>
            <a:endParaRPr lang="cs-CZ" dirty="0" smtClean="0"/>
          </a:p>
          <a:p>
            <a:r>
              <a:rPr lang="cs-CZ" dirty="0" smtClean="0"/>
              <a:t>O2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9523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InterSystems</a:t>
            </a:r>
            <a:r>
              <a:rPr lang="cs-CZ" dirty="0" smtClean="0"/>
              <a:t> </a:t>
            </a:r>
            <a:r>
              <a:rPr lang="cs-CZ" dirty="0" err="1" smtClean="0"/>
              <a:t>Caché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Data uložena v stromové struktuře; globály</a:t>
            </a:r>
          </a:p>
          <a:p>
            <a:r>
              <a:rPr lang="cs-CZ" dirty="0" smtClean="0"/>
              <a:t>Objekty jsou organizovány do tříd, definice uloženy v </a:t>
            </a:r>
            <a:r>
              <a:rPr lang="cs-CZ" dirty="0" err="1" smtClean="0"/>
              <a:t>Caché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, zkompilováním zajištěn objektový i relační přístup</a:t>
            </a:r>
          </a:p>
          <a:p>
            <a:r>
              <a:rPr lang="cs-CZ" dirty="0" err="1" smtClean="0"/>
              <a:t>Caché</a:t>
            </a:r>
            <a:r>
              <a:rPr lang="cs-CZ" dirty="0" smtClean="0"/>
              <a:t> </a:t>
            </a:r>
            <a:r>
              <a:rPr lang="cs-CZ" dirty="0" err="1" smtClean="0"/>
              <a:t>ObjectScript</a:t>
            </a: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http://www.</a:t>
            </a:r>
            <a:r>
              <a:rPr lang="cs-CZ" dirty="0" err="1" smtClean="0"/>
              <a:t>intersystems.com</a:t>
            </a:r>
            <a:r>
              <a:rPr lang="cs-CZ" dirty="0" smtClean="0"/>
              <a:t>/</a:t>
            </a:r>
          </a:p>
          <a:p>
            <a:r>
              <a:rPr lang="cs-CZ" dirty="0" smtClean="0"/>
              <a:t>Zdravotnictví, astronomie</a:t>
            </a:r>
          </a:p>
          <a:p>
            <a:r>
              <a:rPr lang="cs-CZ" dirty="0" smtClean="0"/>
              <a:t>CSP - </a:t>
            </a:r>
            <a:r>
              <a:rPr lang="cs-CZ" dirty="0" err="1" smtClean="0"/>
              <a:t>Caché</a:t>
            </a:r>
            <a:r>
              <a:rPr lang="cs-CZ" dirty="0" smtClean="0"/>
              <a:t> Server </a:t>
            </a:r>
            <a:r>
              <a:rPr lang="cs-CZ" dirty="0" err="1" smtClean="0"/>
              <a:t>Pages</a:t>
            </a:r>
            <a:r>
              <a:rPr lang="cs-CZ" dirty="0" smtClean="0"/>
              <a:t>, </a:t>
            </a:r>
            <a:r>
              <a:rPr lang="cs-CZ" dirty="0" err="1" smtClean="0"/>
              <a:t>Caché</a:t>
            </a:r>
            <a:r>
              <a:rPr lang="cs-CZ" dirty="0" smtClean="0"/>
              <a:t> SQL </a:t>
            </a:r>
            <a:r>
              <a:rPr lang="cs-CZ" dirty="0" err="1" smtClean="0"/>
              <a:t>Gateway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relačních </a:t>
            </a:r>
            <a:r>
              <a:rPr lang="cs-CZ" dirty="0" err="1" smtClean="0"/>
              <a:t>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 definována na začátku -&gt; ERD</a:t>
            </a:r>
          </a:p>
          <a:p>
            <a:r>
              <a:rPr lang="cs-CZ" dirty="0" smtClean="0"/>
              <a:t>Optimalizace -&gt; 3NF</a:t>
            </a:r>
          </a:p>
          <a:p>
            <a:r>
              <a:rPr lang="cs-CZ" dirty="0" smtClean="0"/>
              <a:t>Struktura se v průběhu provozu nemění</a:t>
            </a:r>
          </a:p>
          <a:p>
            <a:r>
              <a:rPr lang="cs-CZ" dirty="0" smtClean="0"/>
              <a:t>Transakce – ACID</a:t>
            </a:r>
          </a:p>
          <a:p>
            <a:r>
              <a:rPr lang="cs-CZ" dirty="0" smtClean="0"/>
              <a:t>Konzistence dat</a:t>
            </a:r>
          </a:p>
          <a:p>
            <a:r>
              <a:rPr lang="cs-CZ" dirty="0" smtClean="0"/>
              <a:t>Větší výkon –&gt; výkonnější server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627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NoSQL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Origin of NoSQ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-171400"/>
            <a:ext cx="5194853" cy="73485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2367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705678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89635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901</Words>
  <Application>Microsoft Office PowerPoint</Application>
  <PresentationFormat>Předvádění na obrazovce (4:3)</PresentationFormat>
  <Paragraphs>175</Paragraphs>
  <Slides>36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Databázové systémy přednáška 11 – NoSQL</vt:lpstr>
      <vt:lpstr>Objektové db</vt:lpstr>
      <vt:lpstr>Objektové databáze - příklad</vt:lpstr>
      <vt:lpstr>OQL</vt:lpstr>
      <vt:lpstr>Objektové databáze</vt:lpstr>
      <vt:lpstr>InterSystems Caché</vt:lpstr>
      <vt:lpstr>Principy relačních db</vt:lpstr>
      <vt:lpstr>NoSQL  databáze</vt:lpstr>
      <vt:lpstr>Snímek 9</vt:lpstr>
      <vt:lpstr>Vznik NoSQL</vt:lpstr>
      <vt:lpstr>Kdy nepoužívat NoSQL</vt:lpstr>
      <vt:lpstr>Rozdělení noSql databází</vt:lpstr>
      <vt:lpstr>Snímek 13</vt:lpstr>
      <vt:lpstr>NoSql databáze</vt:lpstr>
      <vt:lpstr>Snímek 15</vt:lpstr>
      <vt:lpstr>Key-value databáze</vt:lpstr>
      <vt:lpstr>Redis</vt:lpstr>
      <vt:lpstr>Dokumentové databáze</vt:lpstr>
      <vt:lpstr>Pojmy</vt:lpstr>
      <vt:lpstr>Formát JSON</vt:lpstr>
      <vt:lpstr>JSON - příklad</vt:lpstr>
      <vt:lpstr>BSON příklad</vt:lpstr>
      <vt:lpstr>CouchDB</vt:lpstr>
      <vt:lpstr>CouchDB – Futon front-end</vt:lpstr>
      <vt:lpstr>MongoDB</vt:lpstr>
      <vt:lpstr>MongoDB</vt:lpstr>
      <vt:lpstr>MongoDB</vt:lpstr>
      <vt:lpstr>Relační db x MongoDB</vt:lpstr>
      <vt:lpstr>Sloupcové databáze</vt:lpstr>
      <vt:lpstr>Grafové databáze</vt:lpstr>
      <vt:lpstr>Snímek 31</vt:lpstr>
      <vt:lpstr>Grafové databáze</vt:lpstr>
      <vt:lpstr>Grafové databáze</vt:lpstr>
      <vt:lpstr>Grafové databáze</vt:lpstr>
      <vt:lpstr>Nativní XML databáze</vt:lpstr>
      <vt:lpstr>Cloudové databáze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80</cp:revision>
  <dcterms:created xsi:type="dcterms:W3CDTF">2016-09-11T12:48:50Z</dcterms:created>
  <dcterms:modified xsi:type="dcterms:W3CDTF">2016-11-26T18:22:15Z</dcterms:modified>
</cp:coreProperties>
</file>